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46"/>
  </p:normalViewPr>
  <p:slideViewPr>
    <p:cSldViewPr snapToGrid="0" snapToObjects="1">
      <p:cViewPr>
        <p:scale>
          <a:sx n="42" d="100"/>
          <a:sy n="42" d="100"/>
        </p:scale>
        <p:origin x="-688" y="-1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FA8F8-BBF0-164E-AD01-8AD660A1F390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D0A11-99C9-EB45-BB47-6A82BB928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972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982773" rtl="0" eaLnBrk="1" latinLnBrk="0" hangingPunct="1">
      <a:defRPr sz="3914" kern="1200">
        <a:solidFill>
          <a:schemeClr val="tx1"/>
        </a:solidFill>
        <a:latin typeface="+mn-lt"/>
        <a:ea typeface="+mn-ea"/>
        <a:cs typeface="+mn-cs"/>
      </a:defRPr>
    </a:lvl1pPr>
    <a:lvl2pPr marL="1491386" algn="l" defTabSz="2982773" rtl="0" eaLnBrk="1" latinLnBrk="0" hangingPunct="1">
      <a:defRPr sz="3914" kern="1200">
        <a:solidFill>
          <a:schemeClr val="tx1"/>
        </a:solidFill>
        <a:latin typeface="+mn-lt"/>
        <a:ea typeface="+mn-ea"/>
        <a:cs typeface="+mn-cs"/>
      </a:defRPr>
    </a:lvl2pPr>
    <a:lvl3pPr marL="2982773" algn="l" defTabSz="2982773" rtl="0" eaLnBrk="1" latinLnBrk="0" hangingPunct="1">
      <a:defRPr sz="3914" kern="1200">
        <a:solidFill>
          <a:schemeClr val="tx1"/>
        </a:solidFill>
        <a:latin typeface="+mn-lt"/>
        <a:ea typeface="+mn-ea"/>
        <a:cs typeface="+mn-cs"/>
      </a:defRPr>
    </a:lvl3pPr>
    <a:lvl4pPr marL="4474159" algn="l" defTabSz="2982773" rtl="0" eaLnBrk="1" latinLnBrk="0" hangingPunct="1">
      <a:defRPr sz="3914" kern="1200">
        <a:solidFill>
          <a:schemeClr val="tx1"/>
        </a:solidFill>
        <a:latin typeface="+mn-lt"/>
        <a:ea typeface="+mn-ea"/>
        <a:cs typeface="+mn-cs"/>
      </a:defRPr>
    </a:lvl4pPr>
    <a:lvl5pPr marL="5965546" algn="l" defTabSz="2982773" rtl="0" eaLnBrk="1" latinLnBrk="0" hangingPunct="1">
      <a:defRPr sz="3914" kern="1200">
        <a:solidFill>
          <a:schemeClr val="tx1"/>
        </a:solidFill>
        <a:latin typeface="+mn-lt"/>
        <a:ea typeface="+mn-ea"/>
        <a:cs typeface="+mn-cs"/>
      </a:defRPr>
    </a:lvl5pPr>
    <a:lvl6pPr marL="7456932" algn="l" defTabSz="2982773" rtl="0" eaLnBrk="1" latinLnBrk="0" hangingPunct="1">
      <a:defRPr sz="3914" kern="1200">
        <a:solidFill>
          <a:schemeClr val="tx1"/>
        </a:solidFill>
        <a:latin typeface="+mn-lt"/>
        <a:ea typeface="+mn-ea"/>
        <a:cs typeface="+mn-cs"/>
      </a:defRPr>
    </a:lvl6pPr>
    <a:lvl7pPr marL="8948318" algn="l" defTabSz="2982773" rtl="0" eaLnBrk="1" latinLnBrk="0" hangingPunct="1">
      <a:defRPr sz="3914" kern="1200">
        <a:solidFill>
          <a:schemeClr val="tx1"/>
        </a:solidFill>
        <a:latin typeface="+mn-lt"/>
        <a:ea typeface="+mn-ea"/>
        <a:cs typeface="+mn-cs"/>
      </a:defRPr>
    </a:lvl7pPr>
    <a:lvl8pPr marL="10439705" algn="l" defTabSz="2982773" rtl="0" eaLnBrk="1" latinLnBrk="0" hangingPunct="1">
      <a:defRPr sz="3914" kern="1200">
        <a:solidFill>
          <a:schemeClr val="tx1"/>
        </a:solidFill>
        <a:latin typeface="+mn-lt"/>
        <a:ea typeface="+mn-ea"/>
        <a:cs typeface="+mn-cs"/>
      </a:defRPr>
    </a:lvl8pPr>
    <a:lvl9pPr marL="11931091" algn="l" defTabSz="2982773" rtl="0" eaLnBrk="1" latinLnBrk="0" hangingPunct="1">
      <a:defRPr sz="39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D0A11-99C9-EB45-BB47-6A82BB928C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61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01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7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168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0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25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90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744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90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27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04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71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AAEFA-EC11-FF41-8FAB-E2A696A3E2E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FC69C-D698-5A49-8199-8FEADF624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036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itting, room, living, table&#10;&#10;Description automatically generated">
            <a:extLst>
              <a:ext uri="{FF2B5EF4-FFF2-40B4-BE49-F238E27FC236}">
                <a16:creationId xmlns:a16="http://schemas.microsoft.com/office/drawing/2014/main" id="{F8CED005-AA30-724D-8163-DD6AA8B11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005" y="0"/>
            <a:ext cx="30300218" cy="42803763"/>
          </a:xfrm>
          <a:prstGeom prst="rect">
            <a:avLst/>
          </a:prstGeom>
        </p:spPr>
      </p:pic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D798CD3E-F6C1-1B4A-A9AD-52B78ED7FB5B}"/>
              </a:ext>
            </a:extLst>
          </p:cNvPr>
          <p:cNvSpPr/>
          <p:nvPr/>
        </p:nvSpPr>
        <p:spPr>
          <a:xfrm>
            <a:off x="1421831" y="9206214"/>
            <a:ext cx="13073908" cy="30631146"/>
          </a:xfrm>
          <a:prstGeom prst="roundRect">
            <a:avLst/>
          </a:prstGeom>
          <a:solidFill>
            <a:schemeClr val="bg2"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3FB7E23-8F89-064F-B4F1-A67D868BEBAD}"/>
              </a:ext>
            </a:extLst>
          </p:cNvPr>
          <p:cNvSpPr/>
          <p:nvPr/>
        </p:nvSpPr>
        <p:spPr>
          <a:xfrm>
            <a:off x="1163780" y="997203"/>
            <a:ext cx="27847635" cy="6903944"/>
          </a:xfrm>
          <a:prstGeom prst="roundRect">
            <a:avLst/>
          </a:prstGeom>
          <a:solidFill>
            <a:schemeClr val="bg2"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B880871-EB47-6341-8199-3601D43BA570}"/>
              </a:ext>
            </a:extLst>
          </p:cNvPr>
          <p:cNvSpPr/>
          <p:nvPr/>
        </p:nvSpPr>
        <p:spPr>
          <a:xfrm>
            <a:off x="15937508" y="26967700"/>
            <a:ext cx="13073908" cy="12869660"/>
          </a:xfrm>
          <a:prstGeom prst="roundRect">
            <a:avLst/>
          </a:prstGeom>
          <a:solidFill>
            <a:schemeClr val="bg2"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B1ABAEBD-6C39-2446-B356-F34D25F1CB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8342" y="10270290"/>
            <a:ext cx="9260886" cy="713980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35844F9-7C25-8646-B6FE-F28119C3C440}"/>
              </a:ext>
            </a:extLst>
          </p:cNvPr>
          <p:cNvSpPr/>
          <p:nvPr/>
        </p:nvSpPr>
        <p:spPr>
          <a:xfrm>
            <a:off x="15769503" y="18318480"/>
            <a:ext cx="13241911" cy="8186174"/>
          </a:xfrm>
          <a:prstGeom prst="roundRect">
            <a:avLst/>
          </a:prstGeom>
          <a:solidFill>
            <a:schemeClr val="bg2"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95029DD-54DF-C949-8A8D-FF82B2E81D45}"/>
              </a:ext>
            </a:extLst>
          </p:cNvPr>
          <p:cNvSpPr/>
          <p:nvPr/>
        </p:nvSpPr>
        <p:spPr>
          <a:xfrm>
            <a:off x="15769504" y="9206214"/>
            <a:ext cx="13241910" cy="8649220"/>
          </a:xfrm>
          <a:prstGeom prst="roundRect">
            <a:avLst/>
          </a:prstGeom>
          <a:solidFill>
            <a:schemeClr val="bg2"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1E9076-A9AD-FE4F-BF52-1A520827E514}"/>
              </a:ext>
            </a:extLst>
          </p:cNvPr>
          <p:cNvSpPr txBox="1"/>
          <p:nvPr/>
        </p:nvSpPr>
        <p:spPr>
          <a:xfrm>
            <a:off x="4648197" y="1813661"/>
            <a:ext cx="208788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600" b="1" dirty="0"/>
              <a:t>Cropping frames from images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04B890-1559-D342-A729-12FB16B07B90}"/>
              </a:ext>
            </a:extLst>
          </p:cNvPr>
          <p:cNvSpPr txBox="1"/>
          <p:nvPr/>
        </p:nvSpPr>
        <p:spPr>
          <a:xfrm>
            <a:off x="9951717" y="4149518"/>
            <a:ext cx="1027176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Alvin </a:t>
            </a:r>
            <a:r>
              <a:rPr lang="en-US" sz="6000" dirty="0" err="1"/>
              <a:t>Meltsov</a:t>
            </a:r>
            <a:r>
              <a:rPr lang="en-US" sz="6000" dirty="0"/>
              <a:t>, Hain </a:t>
            </a:r>
            <a:r>
              <a:rPr lang="en-US" sz="6000" dirty="0" err="1"/>
              <a:t>Zuppur</a:t>
            </a:r>
            <a:endParaRPr lang="en-US" sz="6000" dirty="0"/>
          </a:p>
          <a:p>
            <a:pPr algn="ctr"/>
            <a:endParaRPr lang="en-US" sz="2800" dirty="0"/>
          </a:p>
          <a:p>
            <a:pPr algn="ctr"/>
            <a:r>
              <a:rPr lang="en-US" sz="6000" dirty="0"/>
              <a:t>University of Tartu</a:t>
            </a:r>
            <a:endParaRPr lang="en-US" sz="2800" dirty="0"/>
          </a:p>
          <a:p>
            <a:pPr algn="ctr"/>
            <a:r>
              <a:rPr lang="en-US" sz="6000" dirty="0"/>
              <a:t>2019</a:t>
            </a:r>
          </a:p>
        </p:txBody>
      </p:sp>
      <p:pic>
        <p:nvPicPr>
          <p:cNvPr id="22" name="Picture 21" descr="A group of baseball players posing for a photo&#10;&#10;Description automatically generated">
            <a:extLst>
              <a:ext uri="{FF2B5EF4-FFF2-40B4-BE49-F238E27FC236}">
                <a16:creationId xmlns:a16="http://schemas.microsoft.com/office/drawing/2014/main" id="{E8A96B52-2A54-C441-B4E2-C7CD9A3D01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50"/>
          <a:stretch/>
        </p:blipFill>
        <p:spPr>
          <a:xfrm>
            <a:off x="3068054" y="32517646"/>
            <a:ext cx="9949463" cy="578847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CC34D6B-BCE1-734A-A5BD-7FE5B049398E}"/>
              </a:ext>
            </a:extLst>
          </p:cNvPr>
          <p:cNvCxnSpPr/>
          <p:nvPr/>
        </p:nvCxnSpPr>
        <p:spPr>
          <a:xfrm>
            <a:off x="7741920" y="17855434"/>
            <a:ext cx="0" cy="1042166"/>
          </a:xfrm>
          <a:prstGeom prst="straightConnector1">
            <a:avLst/>
          </a:prstGeom>
          <a:ln w="152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F6F9CB1-1547-6B4C-86FC-9F80E2DBD800}"/>
              </a:ext>
            </a:extLst>
          </p:cNvPr>
          <p:cNvCxnSpPr>
            <a:cxnSpLocks/>
          </p:cNvCxnSpPr>
          <p:nvPr/>
        </p:nvCxnSpPr>
        <p:spPr>
          <a:xfrm flipH="1">
            <a:off x="5730240" y="19682430"/>
            <a:ext cx="2011680" cy="1165890"/>
          </a:xfrm>
          <a:prstGeom prst="straightConnector1">
            <a:avLst/>
          </a:prstGeom>
          <a:ln w="152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06EC7D5-746B-7345-9922-F95D0092C0E5}"/>
              </a:ext>
            </a:extLst>
          </p:cNvPr>
          <p:cNvSpPr txBox="1"/>
          <p:nvPr/>
        </p:nvSpPr>
        <p:spPr>
          <a:xfrm>
            <a:off x="2757031" y="18897600"/>
            <a:ext cx="10571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Image denoising using non-local means denoising</a:t>
            </a:r>
          </a:p>
        </p:txBody>
      </p:sp>
      <p:pic>
        <p:nvPicPr>
          <p:cNvPr id="28" name="Picture 27" descr="A picture containing rug, fabric, man, holding&#10;&#10;Description automatically generated">
            <a:extLst>
              <a:ext uri="{FF2B5EF4-FFF2-40B4-BE49-F238E27FC236}">
                <a16:creationId xmlns:a16="http://schemas.microsoft.com/office/drawing/2014/main" id="{82E7AD20-61E5-7F4D-92A4-2D3571622AE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460" t="12533" r="11370" b="10893"/>
          <a:stretch/>
        </p:blipFill>
        <p:spPr>
          <a:xfrm>
            <a:off x="1751191" y="21153959"/>
            <a:ext cx="4975517" cy="385257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BF51F1E-26EA-9E4D-98D5-2FEBE1A63DFB}"/>
              </a:ext>
            </a:extLst>
          </p:cNvPr>
          <p:cNvCxnSpPr>
            <a:cxnSpLocks/>
          </p:cNvCxnSpPr>
          <p:nvPr/>
        </p:nvCxnSpPr>
        <p:spPr>
          <a:xfrm>
            <a:off x="7010400" y="23171687"/>
            <a:ext cx="1767840" cy="0"/>
          </a:xfrm>
          <a:prstGeom prst="straightConnector1">
            <a:avLst/>
          </a:prstGeom>
          <a:ln w="152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Picture 33" descr="A close up of a logo&#10;&#10;Description automatically generated">
            <a:extLst>
              <a:ext uri="{FF2B5EF4-FFF2-40B4-BE49-F238E27FC236}">
                <a16:creationId xmlns:a16="http://schemas.microsoft.com/office/drawing/2014/main" id="{88E91930-4D38-5148-9271-B669250B655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723" t="12072" r="11204" b="11694"/>
          <a:stretch/>
        </p:blipFill>
        <p:spPr>
          <a:xfrm>
            <a:off x="9055215" y="21177351"/>
            <a:ext cx="5058555" cy="385257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53B1B7B-481A-2C47-8569-4646ADBC6D24}"/>
              </a:ext>
            </a:extLst>
          </p:cNvPr>
          <p:cNvCxnSpPr>
            <a:cxnSpLocks/>
          </p:cNvCxnSpPr>
          <p:nvPr/>
        </p:nvCxnSpPr>
        <p:spPr>
          <a:xfrm flipH="1">
            <a:off x="9296400" y="25242094"/>
            <a:ext cx="2072641" cy="1262560"/>
          </a:xfrm>
          <a:prstGeom prst="straightConnector1">
            <a:avLst/>
          </a:prstGeom>
          <a:ln w="152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8" name="Picture 4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854FED0-2ECF-5844-9D48-94793D2FB42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873" t="3708" r="5268" b="7347"/>
          <a:stretch/>
        </p:blipFill>
        <p:spPr>
          <a:xfrm>
            <a:off x="3023749" y="26796598"/>
            <a:ext cx="9795697" cy="39309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6C3B9BB-0BDE-854A-A8AE-F9CAB2E39460}"/>
              </a:ext>
            </a:extLst>
          </p:cNvPr>
          <p:cNvCxnSpPr/>
          <p:nvPr/>
        </p:nvCxnSpPr>
        <p:spPr>
          <a:xfrm>
            <a:off x="8042786" y="30940944"/>
            <a:ext cx="0" cy="1042166"/>
          </a:xfrm>
          <a:prstGeom prst="straightConnector1">
            <a:avLst/>
          </a:prstGeom>
          <a:ln w="1524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3D982D0B-9F25-9A4D-9A42-DD0851CD2590}"/>
              </a:ext>
            </a:extLst>
          </p:cNvPr>
          <p:cNvSpPr txBox="1"/>
          <p:nvPr/>
        </p:nvSpPr>
        <p:spPr>
          <a:xfrm>
            <a:off x="17847766" y="27367244"/>
            <a:ext cx="9085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/>
              <a:t>Methods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E7D6E26-DE51-2641-9CFA-F2A1D24A4DFA}"/>
              </a:ext>
            </a:extLst>
          </p:cNvPr>
          <p:cNvSpPr txBox="1"/>
          <p:nvPr/>
        </p:nvSpPr>
        <p:spPr>
          <a:xfrm>
            <a:off x="17931770" y="18759100"/>
            <a:ext cx="9085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/>
              <a:t>Data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9CB8E50-CB55-6E42-9C3D-9B2C7AD11B7D}"/>
              </a:ext>
            </a:extLst>
          </p:cNvPr>
          <p:cNvSpPr txBox="1"/>
          <p:nvPr/>
        </p:nvSpPr>
        <p:spPr>
          <a:xfrm>
            <a:off x="17897988" y="9606983"/>
            <a:ext cx="9085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/>
              <a:t>Introduction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09D5803-DE81-2441-BCD2-0D884DF50CBE}"/>
              </a:ext>
            </a:extLst>
          </p:cNvPr>
          <p:cNvSpPr txBox="1"/>
          <p:nvPr/>
        </p:nvSpPr>
        <p:spPr>
          <a:xfrm>
            <a:off x="17398705" y="28493698"/>
            <a:ext cx="9956920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Image processing was done using Python libraries </a:t>
            </a:r>
            <a:r>
              <a:rPr lang="en-US" sz="3600" b="1" dirty="0"/>
              <a:t>cv2</a:t>
            </a:r>
            <a:r>
              <a:rPr lang="en-US" sz="3600" dirty="0"/>
              <a:t>, </a:t>
            </a:r>
            <a:r>
              <a:rPr lang="en-US" sz="3600" b="1" dirty="0" err="1"/>
              <a:t>numpy</a:t>
            </a:r>
            <a:r>
              <a:rPr lang="en-US" sz="3600" dirty="0"/>
              <a:t>, and </a:t>
            </a:r>
            <a:r>
              <a:rPr lang="en-US" sz="3600" b="1" dirty="0" err="1"/>
              <a:t>scipy</a:t>
            </a:r>
            <a:r>
              <a:rPr lang="en-US" sz="3600" dirty="0"/>
              <a:t>. The script crops the frames from images in </a:t>
            </a:r>
            <a:r>
              <a:rPr lang="en-US" sz="3600"/>
              <a:t>following steps:</a:t>
            </a:r>
            <a:endParaRPr lang="en-US" sz="3600" dirty="0"/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Applies </a:t>
            </a:r>
            <a:r>
              <a:rPr lang="en-US" sz="3600" b="1" dirty="0"/>
              <a:t>non-local means denoising</a:t>
            </a:r>
            <a:r>
              <a:rPr lang="en-US" sz="3600" dirty="0"/>
              <a:t>, which makes the picture blurred, but leaves stronger lines sharper.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Applies </a:t>
            </a:r>
            <a:r>
              <a:rPr lang="en-US" sz="3600" b="1" dirty="0"/>
              <a:t>Canny edge detection </a:t>
            </a:r>
            <a:r>
              <a:rPr lang="en-US" sz="3600" dirty="0"/>
              <a:t>with low threshold to detect both horizontal and vertical edges with Sobel kernel.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Filter out lines that can be found only upwards or sideways or rotate until such lines are found for both directions.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Threshold the found images by calculating 			z-scores over both axes and selecting the nearest suitable coordinate to the center of given axis.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Rotate and crop the original image with found coordinates.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D904798-9372-D24E-84D7-19CC8531BF09}"/>
              </a:ext>
            </a:extLst>
          </p:cNvPr>
          <p:cNvSpPr txBox="1"/>
          <p:nvPr/>
        </p:nvSpPr>
        <p:spPr>
          <a:xfrm>
            <a:off x="7013905" y="17915005"/>
            <a:ext cx="5486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8B7E769-E7CC-3147-A598-C61D702AC805}"/>
              </a:ext>
            </a:extLst>
          </p:cNvPr>
          <p:cNvSpPr txBox="1"/>
          <p:nvPr/>
        </p:nvSpPr>
        <p:spPr>
          <a:xfrm>
            <a:off x="7410145" y="20016349"/>
            <a:ext cx="5486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3853E25-DCB0-DA40-810F-7B220FCD5F14}"/>
              </a:ext>
            </a:extLst>
          </p:cNvPr>
          <p:cNvSpPr txBox="1"/>
          <p:nvPr/>
        </p:nvSpPr>
        <p:spPr>
          <a:xfrm>
            <a:off x="7624904" y="22310806"/>
            <a:ext cx="5486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3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EB70B47-539B-F842-9EBD-86870FBD8A38}"/>
              </a:ext>
            </a:extLst>
          </p:cNvPr>
          <p:cNvSpPr txBox="1"/>
          <p:nvPr/>
        </p:nvSpPr>
        <p:spPr>
          <a:xfrm>
            <a:off x="10820401" y="25637026"/>
            <a:ext cx="5486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4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1025E65-36F9-2B4F-8B98-2A51A14E6305}"/>
              </a:ext>
            </a:extLst>
          </p:cNvPr>
          <p:cNvSpPr txBox="1"/>
          <p:nvPr/>
        </p:nvSpPr>
        <p:spPr>
          <a:xfrm>
            <a:off x="8370887" y="31117715"/>
            <a:ext cx="5486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637754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215</TotalTime>
  <Words>146</Words>
  <Application>Microsoft Macintosh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alvin meltsov</dc:creator>
  <cp:lastModifiedBy>alvin meltsov</cp:lastModifiedBy>
  <cp:revision>13</cp:revision>
  <dcterms:created xsi:type="dcterms:W3CDTF">2019-12-15T13:25:39Z</dcterms:created>
  <dcterms:modified xsi:type="dcterms:W3CDTF">2019-12-15T17:14:05Z</dcterms:modified>
</cp:coreProperties>
</file>

<file path=docProps/thumbnail.jpeg>
</file>